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62"/>
  </p:notesMasterIdLst>
  <p:sldIdLst>
    <p:sldId id="256" r:id="rId2"/>
    <p:sldId id="947" r:id="rId3"/>
    <p:sldId id="957" r:id="rId4"/>
    <p:sldId id="762" r:id="rId5"/>
    <p:sldId id="958" r:id="rId6"/>
    <p:sldId id="471" r:id="rId7"/>
    <p:sldId id="763" r:id="rId8"/>
    <p:sldId id="579" r:id="rId9"/>
    <p:sldId id="563" r:id="rId10"/>
    <p:sldId id="955" r:id="rId11"/>
    <p:sldId id="664" r:id="rId12"/>
    <p:sldId id="564" r:id="rId13"/>
    <p:sldId id="672" r:id="rId14"/>
    <p:sldId id="566" r:id="rId15"/>
    <p:sldId id="565" r:id="rId16"/>
    <p:sldId id="740" r:id="rId17"/>
    <p:sldId id="741" r:id="rId18"/>
    <p:sldId id="499" r:id="rId19"/>
    <p:sldId id="508" r:id="rId20"/>
    <p:sldId id="520" r:id="rId21"/>
    <p:sldId id="557" r:id="rId22"/>
    <p:sldId id="841" r:id="rId23"/>
    <p:sldId id="667" r:id="rId24"/>
    <p:sldId id="681" r:id="rId25"/>
    <p:sldId id="668" r:id="rId26"/>
    <p:sldId id="669" r:id="rId27"/>
    <p:sldId id="584" r:id="rId28"/>
    <p:sldId id="703" r:id="rId29"/>
    <p:sldId id="825" r:id="rId30"/>
    <p:sldId id="671" r:id="rId31"/>
    <p:sldId id="870" r:id="rId32"/>
    <p:sldId id="569" r:id="rId33"/>
    <p:sldId id="708" r:id="rId34"/>
    <p:sldId id="872" r:id="rId35"/>
    <p:sldId id="871" r:id="rId36"/>
    <p:sldId id="662" r:id="rId37"/>
    <p:sldId id="578" r:id="rId38"/>
    <p:sldId id="510" r:id="rId39"/>
    <p:sldId id="663" r:id="rId40"/>
    <p:sldId id="549" r:id="rId41"/>
    <p:sldId id="577" r:id="rId42"/>
    <p:sldId id="572" r:id="rId43"/>
    <p:sldId id="598" r:id="rId44"/>
    <p:sldId id="959" r:id="rId45"/>
    <p:sldId id="960" r:id="rId46"/>
    <p:sldId id="826" r:id="rId47"/>
    <p:sldId id="551" r:id="rId48"/>
    <p:sldId id="869" r:id="rId49"/>
    <p:sldId id="553" r:id="rId50"/>
    <p:sldId id="974" r:id="rId51"/>
    <p:sldId id="1043" r:id="rId52"/>
    <p:sldId id="1044" r:id="rId53"/>
    <p:sldId id="690" r:id="rId54"/>
    <p:sldId id="518" r:id="rId55"/>
    <p:sldId id="587" r:id="rId56"/>
    <p:sldId id="591" r:id="rId57"/>
    <p:sldId id="590" r:id="rId58"/>
    <p:sldId id="588" r:id="rId59"/>
    <p:sldId id="589" r:id="rId60"/>
    <p:sldId id="764" r:id="rId61"/>
    <p:sldId id="770" r:id="rId62"/>
    <p:sldId id="771" r:id="rId63"/>
    <p:sldId id="597" r:id="rId64"/>
    <p:sldId id="765" r:id="rId65"/>
    <p:sldId id="766" r:id="rId66"/>
    <p:sldId id="950" r:id="rId67"/>
    <p:sldId id="951" r:id="rId68"/>
    <p:sldId id="896" r:id="rId69"/>
    <p:sldId id="875" r:id="rId70"/>
    <p:sldId id="784" r:id="rId71"/>
    <p:sldId id="730" r:id="rId72"/>
    <p:sldId id="965" r:id="rId73"/>
    <p:sldId id="786" r:id="rId74"/>
    <p:sldId id="962" r:id="rId75"/>
    <p:sldId id="963" r:id="rId76"/>
    <p:sldId id="930" r:id="rId77"/>
    <p:sldId id="788" r:id="rId78"/>
    <p:sldId id="514" r:id="rId79"/>
    <p:sldId id="966" r:id="rId80"/>
    <p:sldId id="967" r:id="rId81"/>
    <p:sldId id="968" r:id="rId82"/>
    <p:sldId id="969" r:id="rId83"/>
    <p:sldId id="603" r:id="rId84"/>
    <p:sldId id="970" r:id="rId85"/>
    <p:sldId id="897" r:id="rId86"/>
    <p:sldId id="878" r:id="rId87"/>
    <p:sldId id="932" r:id="rId88"/>
    <p:sldId id="898" r:id="rId89"/>
    <p:sldId id="889" r:id="rId90"/>
    <p:sldId id="744" r:id="rId91"/>
    <p:sldId id="931" r:id="rId92"/>
    <p:sldId id="977" r:id="rId93"/>
    <p:sldId id="879" r:id="rId94"/>
    <p:sldId id="724" r:id="rId95"/>
    <p:sldId id="894" r:id="rId96"/>
    <p:sldId id="890" r:id="rId97"/>
    <p:sldId id="891" r:id="rId98"/>
    <p:sldId id="895" r:id="rId99"/>
    <p:sldId id="1045" r:id="rId100"/>
    <p:sldId id="899" r:id="rId101"/>
    <p:sldId id="775" r:id="rId102"/>
    <p:sldId id="805" r:id="rId103"/>
    <p:sldId id="881" r:id="rId104"/>
    <p:sldId id="1046" r:id="rId105"/>
    <p:sldId id="885" r:id="rId106"/>
    <p:sldId id="886" r:id="rId107"/>
    <p:sldId id="882" r:id="rId108"/>
    <p:sldId id="883" r:id="rId109"/>
    <p:sldId id="888" r:id="rId110"/>
    <p:sldId id="887" r:id="rId111"/>
    <p:sldId id="619" r:id="rId112"/>
    <p:sldId id="1047" r:id="rId113"/>
    <p:sldId id="698" r:id="rId114"/>
    <p:sldId id="699" r:id="rId115"/>
    <p:sldId id="900" r:id="rId116"/>
    <p:sldId id="1048" r:id="rId117"/>
    <p:sldId id="1049" r:id="rId118"/>
    <p:sldId id="806" r:id="rId119"/>
    <p:sldId id="901" r:id="rId120"/>
    <p:sldId id="1050" r:id="rId121"/>
    <p:sldId id="902" r:id="rId122"/>
    <p:sldId id="903" r:id="rId123"/>
    <p:sldId id="907" r:id="rId124"/>
    <p:sldId id="904" r:id="rId125"/>
    <p:sldId id="905" r:id="rId126"/>
    <p:sldId id="908" r:id="rId127"/>
    <p:sldId id="909" r:id="rId128"/>
    <p:sldId id="910" r:id="rId129"/>
    <p:sldId id="934" r:id="rId130"/>
    <p:sldId id="1051" r:id="rId131"/>
    <p:sldId id="912" r:id="rId132"/>
    <p:sldId id="971" r:id="rId133"/>
    <p:sldId id="972" r:id="rId134"/>
    <p:sldId id="973" r:id="rId135"/>
    <p:sldId id="935" r:id="rId136"/>
    <p:sldId id="936" r:id="rId137"/>
    <p:sldId id="913" r:id="rId138"/>
    <p:sldId id="778" r:id="rId139"/>
    <p:sldId id="938" r:id="rId140"/>
    <p:sldId id="914" r:id="rId141"/>
    <p:sldId id="975" r:id="rId142"/>
    <p:sldId id="915" r:id="rId143"/>
    <p:sldId id="916" r:id="rId144"/>
    <p:sldId id="917" r:id="rId145"/>
    <p:sldId id="918" r:id="rId146"/>
    <p:sldId id="919" r:id="rId147"/>
    <p:sldId id="920" r:id="rId148"/>
    <p:sldId id="949" r:id="rId149"/>
    <p:sldId id="921" r:id="rId150"/>
    <p:sldId id="976" r:id="rId151"/>
    <p:sldId id="939" r:id="rId152"/>
    <p:sldId id="924" r:id="rId153"/>
    <p:sldId id="940" r:id="rId154"/>
    <p:sldId id="927" r:id="rId155"/>
    <p:sldId id="928" r:id="rId156"/>
    <p:sldId id="941" r:id="rId157"/>
    <p:sldId id="929" r:id="rId158"/>
    <p:sldId id="942" r:id="rId159"/>
    <p:sldId id="946" r:id="rId160"/>
    <p:sldId id="550" r:id="rId16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957"/>
            <p14:sldId id="762"/>
            <p14:sldId id="958"/>
            <p14:sldId id="471"/>
            <p14:sldId id="763"/>
            <p14:sldId id="579"/>
            <p14:sldId id="563"/>
            <p14:sldId id="955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959"/>
            <p14:sldId id="960"/>
            <p14:sldId id="826"/>
            <p14:sldId id="551"/>
            <p14:sldId id="869"/>
            <p14:sldId id="553"/>
            <p14:sldId id="974"/>
            <p14:sldId id="1043"/>
            <p14:sldId id="1044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950"/>
            <p14:sldId id="951"/>
            <p14:sldId id="896"/>
            <p14:sldId id="875"/>
            <p14:sldId id="784"/>
            <p14:sldId id="730"/>
            <p14:sldId id="965"/>
            <p14:sldId id="786"/>
            <p14:sldId id="962"/>
            <p14:sldId id="963"/>
            <p14:sldId id="930"/>
            <p14:sldId id="788"/>
            <p14:sldId id="514"/>
            <p14:sldId id="966"/>
            <p14:sldId id="967"/>
            <p14:sldId id="968"/>
            <p14:sldId id="969"/>
            <p14:sldId id="603"/>
            <p14:sldId id="970"/>
            <p14:sldId id="897"/>
            <p14:sldId id="878"/>
            <p14:sldId id="932"/>
            <p14:sldId id="898"/>
            <p14:sldId id="889"/>
            <p14:sldId id="744"/>
            <p14:sldId id="931"/>
            <p14:sldId id="977"/>
            <p14:sldId id="879"/>
            <p14:sldId id="724"/>
            <p14:sldId id="894"/>
            <p14:sldId id="890"/>
            <p14:sldId id="891"/>
            <p14:sldId id="895"/>
            <p14:sldId id="1045"/>
            <p14:sldId id="899"/>
            <p14:sldId id="775"/>
            <p14:sldId id="805"/>
            <p14:sldId id="881"/>
            <p14:sldId id="1046"/>
            <p14:sldId id="885"/>
            <p14:sldId id="886"/>
            <p14:sldId id="882"/>
            <p14:sldId id="883"/>
            <p14:sldId id="888"/>
            <p14:sldId id="887"/>
            <p14:sldId id="619"/>
            <p14:sldId id="1047"/>
            <p14:sldId id="698"/>
            <p14:sldId id="699"/>
            <p14:sldId id="900"/>
            <p14:sldId id="1048"/>
            <p14:sldId id="1049"/>
            <p14:sldId id="806"/>
            <p14:sldId id="901"/>
            <p14:sldId id="1050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1051"/>
            <p14:sldId id="912"/>
            <p14:sldId id="971"/>
            <p14:sldId id="972"/>
            <p14:sldId id="973"/>
            <p14:sldId id="935"/>
            <p14:sldId id="936"/>
            <p14:sldId id="913"/>
            <p14:sldId id="778"/>
            <p14:sldId id="938"/>
            <p14:sldId id="914"/>
            <p14:sldId id="975"/>
            <p14:sldId id="915"/>
            <p14:sldId id="916"/>
            <p14:sldId id="917"/>
            <p14:sldId id="918"/>
            <p14:sldId id="919"/>
            <p14:sldId id="920"/>
            <p14:sldId id="949"/>
            <p14:sldId id="921"/>
            <p14:sldId id="976"/>
            <p14:sldId id="939"/>
            <p14:sldId id="924"/>
            <p14:sldId id="940"/>
            <p14:sldId id="927"/>
            <p14:sldId id="928"/>
            <p14:sldId id="941"/>
            <p14:sldId id="929"/>
            <p14:sldId id="942"/>
            <p14:sldId id="9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B544F"/>
    <a:srgbClr val="EF7D1D"/>
    <a:srgbClr val="025249"/>
    <a:srgbClr val="B58900"/>
    <a:srgbClr val="57B98F"/>
    <a:srgbClr val="D6A08C"/>
    <a:srgbClr val="41719C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9"/>
    <p:restoredTop sz="96853" autoAdjust="0"/>
  </p:normalViewPr>
  <p:slideViewPr>
    <p:cSldViewPr snapToGrid="0" snapToObjects="1">
      <p:cViewPr varScale="1">
        <p:scale>
          <a:sx n="270" d="100"/>
          <a:sy n="270" d="100"/>
        </p:scale>
        <p:origin x="188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14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9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728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928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3174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0876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7833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360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108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701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3086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22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phql-java-kickstart.com/servlet/" TargetMode="External"/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lipse/microprofile-graphql" TargetMode="Externa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lshartmann/graphql-java-workshop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10/user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/graphiql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0/graphiql.html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418669" y="816188"/>
            <a:ext cx="9905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Api</a:t>
            </a:r>
            <a:r>
              <a:rPr lang="de-DE" sz="1400" spc="80" dirty="0">
                <a:solidFill>
                  <a:srgbClr val="D4EBE9"/>
                </a:solidFill>
              </a:rPr>
              <a:t> Conference Online | April, 12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916015" y="4554593"/>
            <a:ext cx="5866323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377138" y="3333304"/>
            <a:ext cx="6405200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326984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Popular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JavaScript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world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but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becomes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popular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environments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00548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look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application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some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notes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slightly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we've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API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PAllProjectMgmtApplicationTests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 (@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Ignore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entfernen)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28A3D9-CF30-D541-A8F7-70B95EF900C6}"/>
              </a:ext>
            </a:extLst>
          </p:cNvPr>
          <p:cNvSpPr txBox="1"/>
          <p:nvPr/>
        </p:nvSpPr>
        <p:spPr>
          <a:xfrm>
            <a:off x="-900260" y="1588416"/>
            <a:ext cx="19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ZWEI ÜBUNGEN!!!!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on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BD04BB-2840-F54A-916A-6EAA9436F00E}"/>
              </a:ext>
            </a:extLst>
          </p:cNvPr>
          <p:cNvSpPr/>
          <p:nvPr/>
        </p:nvSpPr>
        <p:spPr>
          <a:xfrm>
            <a:off x="3206493" y="2359921"/>
            <a:ext cx="379467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"3")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email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7065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5101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project-DataFetcher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owner-DataFetcher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email-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1400" b="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4BD04BB-2840-F54A-916A-6EAA9436F00E}"/>
              </a:ext>
            </a:extLst>
          </p:cNvPr>
          <p:cNvSpPr/>
          <p:nvPr/>
        </p:nvSpPr>
        <p:spPr>
          <a:xfrm>
            <a:off x="3206493" y="2359921"/>
            <a:ext cx="379467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"3")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email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835518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89408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50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960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8369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6419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0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still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mainstreanm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many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experiments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ideas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but not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much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proven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best-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practices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...but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some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less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big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players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Executable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must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46028" y="2954896"/>
            <a:ext cx="975394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80431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Executable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must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46028" y="2954896"/>
            <a:ext cx="975394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23371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Execute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159827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exposing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Execute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endpoint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GraphQL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 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team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(?)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3818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Background: </a:t>
            </a:r>
            <a:r>
              <a:rPr lang="de-DE" dirty="0" err="1"/>
              <a:t>exposing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Deplyoment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container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just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9965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PAllProjectMgmtApplicationTests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 (@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Ignore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entfernen)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128A3D9-CF30-D541-A8F7-70B95EF900C6}"/>
              </a:ext>
            </a:extLst>
          </p:cNvPr>
          <p:cNvSpPr txBox="1"/>
          <p:nvPr/>
        </p:nvSpPr>
        <p:spPr>
          <a:xfrm>
            <a:off x="-975674" y="3429000"/>
            <a:ext cx="28909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RESOLVER IMPLEMENTIEREN</a:t>
            </a:r>
          </a:p>
          <a:p>
            <a:r>
              <a:rPr lang="de-DE" dirty="0">
                <a:solidFill>
                  <a:srgbClr val="FF0000"/>
                </a:solidFill>
              </a:rPr>
              <a:t>UNIT TEST SCHREIBEN</a:t>
            </a: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0705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139919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optimizations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Question:What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happens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at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runtime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9644346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endParaRPr lang="de-DE" sz="2400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9E60B8"/>
                </a:solidFill>
                <a:latin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help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wrapping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 CF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49263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Add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endParaRPr lang="de-DE" i="1" dirty="0"/>
          </a:p>
          <a:p>
            <a:endParaRPr lang="de-DE" i="1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F417DB3-8C10-2049-AAC4-55A4EF9D7133}"/>
              </a:ext>
            </a:extLst>
          </p:cNvPr>
          <p:cNvSpPr txBox="1"/>
          <p:nvPr/>
        </p:nvSpPr>
        <p:spPr>
          <a:xfrm>
            <a:off x="1150070" y="3723588"/>
            <a:ext cx="749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Bessere Erklärung, mit komplexem Query, WAS genau parallel ausgeführt wird</a:t>
            </a:r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REST-Calls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 Semibold" charset="0"/>
                <a:cs typeface="Source Sans Pro Semibold" charset="0"/>
              </a:rPr>
              <a:t>but in parallel!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489125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1+n-problem,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(also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still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problematic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Result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Back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481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2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unnecessary</a:t>
            </a:r>
            <a:r>
              <a:rPr lang="de-DE" sz="22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redundant 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loading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(👉</a:t>
            </a:r>
            <a:r>
              <a:rPr lang="de-DE" sz="22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2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2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Enhanced Query... ...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evil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Users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remote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Might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same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even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more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unnecessary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, redundant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😫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Two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DataFetchers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we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cannot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cache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in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one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taken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obtained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Data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73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strike="sngStrike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strike="sngStrike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pseudo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Database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returns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Project-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objects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Invocations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each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Project)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CD24E637-52C4-FE4A-BCAC-FEDC37B02048}"/>
              </a:ext>
            </a:extLst>
          </p:cNvPr>
          <p:cNvSpPr/>
          <p:nvPr/>
        </p:nvSpPr>
        <p:spPr>
          <a:xfrm>
            <a:off x="278092" y="5322866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</a:rPr>
              <a:t>1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Invocation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for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all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collected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6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unique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IDs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C25824D-1F13-5E49-9275-F910D4735E33}"/>
              </a:ext>
            </a:extLst>
          </p:cNvPr>
          <p:cNvCxnSpPr>
            <a:cxnSpLocks/>
          </p:cNvCxnSpPr>
          <p:nvPr/>
        </p:nvCxnSpPr>
        <p:spPr>
          <a:xfrm>
            <a:off x="2514601" y="5447802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60586C9-9268-5342-98C1-3AE27A3FD9BC}"/>
              </a:ext>
            </a:extLst>
          </p:cNvPr>
          <p:cNvSpPr txBox="1"/>
          <p:nvPr/>
        </p:nvSpPr>
        <p:spPr>
          <a:xfrm>
            <a:off x="7866668" y="1161197"/>
            <a:ext cx="21091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Könnte man auch in </a:t>
            </a:r>
          </a:p>
          <a:p>
            <a:r>
              <a:rPr lang="de-DE" dirty="0">
                <a:solidFill>
                  <a:srgbClr val="FF0000"/>
                </a:solidFill>
              </a:rPr>
              <a:t>Whiteboard</a:t>
            </a:r>
          </a:p>
          <a:p>
            <a:r>
              <a:rPr lang="de-DE" dirty="0" err="1">
                <a:solidFill>
                  <a:srgbClr val="FF0000"/>
                </a:solidFill>
              </a:rPr>
              <a:t>Excellidraw</a:t>
            </a:r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erklären</a:t>
            </a:r>
          </a:p>
        </p:txBody>
      </p:sp>
    </p:spTree>
    <p:extLst>
      <p:ext uri="{BB962C8B-B14F-4D97-AF65-F5344CB8AC3E}">
        <p14:creationId xmlns:p14="http://schemas.microsoft.com/office/powerpoint/2010/main" val="353383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7936" y="3626346"/>
            <a:ext cx="8322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seen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changes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here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anymore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instead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delegate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4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Actual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moved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we'll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acutal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waits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2D1E42-A2EB-3343-A92E-DC79D10E09EC}"/>
              </a:ext>
            </a:extLst>
          </p:cNvPr>
          <p:cNvSpPr txBox="1"/>
          <p:nvPr/>
        </p:nvSpPr>
        <p:spPr>
          <a:xfrm>
            <a:off x="-1715406" y="1640264"/>
            <a:ext cx="171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TODO: BEISPIEL!</a:t>
            </a:r>
          </a:p>
          <a:p>
            <a:r>
              <a:rPr lang="de-DE" dirty="0">
                <a:solidFill>
                  <a:srgbClr val="FF0000"/>
                </a:solidFill>
              </a:rPr>
              <a:t>mit User-Liste</a:t>
            </a:r>
          </a:p>
        </p:txBody>
      </p:sp>
    </p:spTree>
    <p:extLst>
      <p:ext uri="{BB962C8B-B14F-4D97-AF65-F5344CB8AC3E}">
        <p14:creationId xmlns:p14="http://schemas.microsoft.com/office/powerpoint/2010/main" val="5631587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1884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380067" y="4364685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amount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invocations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3 User-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 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List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appropriate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invoking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remote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0142854-D1FE-8A49-B81E-DBBAF9EE1B9F}"/>
              </a:ext>
            </a:extLst>
          </p:cNvPr>
          <p:cNvSpPr/>
          <p:nvPr/>
        </p:nvSpPr>
        <p:spPr>
          <a:xfrm>
            <a:off x="3197257" y="5518847"/>
            <a:ext cx="1874364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9916561-7FF8-BF49-A331-E354D372ACA2}"/>
              </a:ext>
            </a:extLst>
          </p:cNvPr>
          <p:cNvSpPr/>
          <p:nvPr/>
        </p:nvSpPr>
        <p:spPr>
          <a:xfrm>
            <a:off x="3943546" y="4775165"/>
            <a:ext cx="1589988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936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Loading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so multiple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parallel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CompletableFuture-Object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0756E85-1A48-1740-A61E-4F3D2A82CC50}"/>
              </a:ext>
            </a:extLst>
          </p:cNvPr>
          <p:cNvSpPr/>
          <p:nvPr/>
        </p:nvSpPr>
        <p:spPr>
          <a:xfrm>
            <a:off x="1128137" y="3735870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each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59066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BatchLoader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DataLoaderOptions.newOptions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setBatchLoaderContextProvider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DataLoder.newDataLoader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options</a:t>
            </a:r>
            <a:endParaRPr lang="de-DE" sz="12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Registering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registered at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GraphQLContext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UserService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have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been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reduced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unique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1+1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B83ACF-798F-E440-A225-4A4B6359E721}"/>
              </a:ext>
            </a:extLst>
          </p:cNvPr>
          <p:cNvSpPr/>
          <p:nvPr/>
        </p:nvSpPr>
        <p:spPr>
          <a:xfrm>
            <a:off x="1793474" y="2860959"/>
            <a:ext cx="4953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725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76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REST-Calls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🔥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TODOs dort)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instantiate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register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load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User Objects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verify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debugger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reduced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The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so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outgoing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finished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Optimizing</a:t>
            </a:r>
            <a:r>
              <a:rPr lang="de-DE" dirty="0">
                <a:solidFill>
                  <a:srgbClr val="D4EBE9"/>
                </a:solidFill>
              </a:rPr>
              <a:t> remote </a:t>
            </a:r>
            <a:r>
              <a:rPr lang="de-DE" dirty="0" err="1">
                <a:solidFill>
                  <a:srgbClr val="D4EBE9"/>
                </a:solidFill>
              </a:rPr>
              <a:t>calls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23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159283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Access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opionionated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!)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Database Access: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43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Another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How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relation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happen 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other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An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third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...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Question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do?!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database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96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optimized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database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SQL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based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on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your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concrete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GraphQL Query!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👉 TODO: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Optimize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based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actual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854411" y="4546212"/>
            <a:ext cx="3616696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Information do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here</a:t>
            </a: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Selection</a:t>
            </a:r>
            <a:r>
              <a:rPr lang="de-DE" dirty="0"/>
              <a:t> Set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10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Contains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requested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fields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 via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dynmically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construct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SQL/JPA/...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opionionated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Database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Acccess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93451F3-E36B-1C43-9AC7-AD1D44350939}"/>
              </a:ext>
            </a:extLst>
          </p:cNvPr>
          <p:cNvCxnSpPr>
            <a:cxnSpLocks/>
          </p:cNvCxnSpPr>
          <p:nvPr/>
        </p:nvCxnSpPr>
        <p:spPr>
          <a:xfrm>
            <a:off x="4781747" y="3915946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D953DB49-6B74-B548-AE6B-1C4F83DCF76B}"/>
              </a:ext>
            </a:extLst>
          </p:cNvPr>
          <p:cNvCxnSpPr>
            <a:cxnSpLocks/>
          </p:cNvCxnSpPr>
          <p:nvPr/>
        </p:nvCxnSpPr>
        <p:spPr>
          <a:xfrm flipV="1">
            <a:off x="4416458" y="3915946"/>
            <a:ext cx="1279688" cy="55236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7FE35A9A-2579-D748-ACAB-FDCE77FB0A82}"/>
              </a:ext>
            </a:extLst>
          </p:cNvPr>
          <p:cNvSpPr/>
          <p:nvPr/>
        </p:nvSpPr>
        <p:spPr>
          <a:xfrm>
            <a:off x="5696146" y="3708866"/>
            <a:ext cx="37433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Modify JPA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on</a:t>
            </a:r>
          </a:p>
          <a:p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the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actual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needed</a:t>
            </a:r>
            <a:r>
              <a:rPr lang="de-DE" i="1" dirty="0">
                <a:solidFill>
                  <a:srgbClr val="9E60B8"/>
                </a:solidFill>
                <a:latin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</a:rPr>
              <a:t>data</a:t>
            </a:r>
            <a:endParaRPr lang="de-DE" i="1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Database </a:t>
            </a:r>
            <a:r>
              <a:rPr lang="de-DE" dirty="0" err="1"/>
              <a:t>access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DB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access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JPA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FetchGraph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EDD13-6C8F-FD4D-A6CC-C5DCC0C7AD36}"/>
              </a:ext>
            </a:extLst>
          </p:cNvPr>
          <p:cNvSpPr/>
          <p:nvPr/>
        </p:nvSpPr>
        <p:spPr>
          <a:xfrm>
            <a:off x="2236411" y="3240157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useEntityGraph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6678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180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Determining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(remote)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per-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possible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optimized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Outlook: Further GraphQL Java Frameworks</a:t>
            </a:r>
          </a:p>
        </p:txBody>
      </p:sp>
    </p:spTree>
    <p:extLst>
      <p:ext uri="{BB962C8B-B14F-4D97-AF65-F5344CB8AC3E}">
        <p14:creationId xmlns:p14="http://schemas.microsoft.com/office/powerpoint/2010/main" val="24997082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 POJOs, Schema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Checks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found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GraphQLQueryResolver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must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match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GraphQL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still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access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graphl-java's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deserialized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parameter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</a:t>
            </a:r>
            <a:r>
              <a:rPr lang="de-DE" dirty="0" err="1"/>
              <a:t>for</a:t>
            </a:r>
            <a:r>
              <a:rPr lang="de-DE" dirty="0"/>
              <a:t>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Schema-Files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classpath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recognized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via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activated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4155994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wjax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Contact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trainer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D34D6A9-0271-104B-98C9-A1517C76F6B5}"/>
              </a:ext>
            </a:extLst>
          </p:cNvPr>
          <p:cNvSpPr txBox="1"/>
          <p:nvPr/>
        </p:nvSpPr>
        <p:spPr>
          <a:xfrm>
            <a:off x="-129209" y="24286"/>
            <a:ext cx="3585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RAUS ODER HINTEN</a:t>
            </a: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Comparsion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3439E2D-FB45-054B-895C-F924E74E9FD3}"/>
              </a:ext>
            </a:extLst>
          </p:cNvPr>
          <p:cNvSpPr txBox="1"/>
          <p:nvPr/>
        </p:nvSpPr>
        <p:spPr>
          <a:xfrm>
            <a:off x="1798983" y="1570383"/>
            <a:ext cx="777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Weiter hinten,</a:t>
            </a:r>
          </a:p>
          <a:p>
            <a:r>
              <a:rPr lang="de-DE" dirty="0">
                <a:solidFill>
                  <a:srgbClr val="FF0000"/>
                </a:solidFill>
              </a:rPr>
              <a:t>oder als Übung... die Leute sollen eine REST-API für die </a:t>
            </a:r>
            <a:r>
              <a:rPr lang="de-DE" dirty="0" err="1">
                <a:solidFill>
                  <a:srgbClr val="FF0000"/>
                </a:solidFill>
              </a:rPr>
              <a:t>ProjectAppkication</a:t>
            </a:r>
            <a:r>
              <a:rPr lang="de-DE" dirty="0">
                <a:solidFill>
                  <a:srgbClr val="FF0000"/>
                </a:solidFill>
              </a:rPr>
              <a:t> bauen</a:t>
            </a:r>
          </a:p>
        </p:txBody>
      </p:sp>
    </p:spTree>
    <p:extLst>
      <p:ext uri="{BB962C8B-B14F-4D97-AF65-F5344CB8AC3E}">
        <p14:creationId xmlns:p14="http://schemas.microsoft.com/office/powerpoint/2010/main" val="251698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Example</a:t>
            </a:r>
            <a:r>
              <a:rPr lang="de-DE" dirty="0"/>
              <a:t>: REST API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de-DE" dirty="0"/>
          </a:p>
          <a:p>
            <a:r>
              <a:rPr lang="de-DE" sz="1800" b="0" dirty="0" err="1">
                <a:solidFill>
                  <a:srgbClr val="36544F"/>
                </a:solidFill>
              </a:rPr>
              <a:t>Simplified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2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Example</a:t>
            </a:r>
            <a:r>
              <a:rPr lang="de-DE" dirty="0"/>
              <a:t>: REST API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de-DE" dirty="0"/>
          </a:p>
          <a:p>
            <a:r>
              <a:rPr lang="de-DE" sz="1800" b="0" dirty="0" err="1">
                <a:solidFill>
                  <a:srgbClr val="36544F"/>
                </a:solidFill>
              </a:rPr>
              <a:t>Simplified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4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4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9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45957" y="420867"/>
            <a:ext cx="82141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1689534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introduce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experience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expectations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questions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5F0BF17-1728-2F46-9053-242B63FB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62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Architecture</a:t>
            </a:r>
            <a:r>
              <a:rPr lang="de-DE" dirty="0"/>
              <a:t>" Project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weiterentwickelt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konsumiert nur explizit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abgefragte Daten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314212" y="4402637"/>
            <a:ext cx="9185388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3D629-79B9-F84E-ACF9-D568D2A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5" y="1238054"/>
            <a:ext cx="4517272" cy="28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insert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placeholders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statements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They're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send in a separate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object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55" y="3315918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Why</a:t>
            </a:r>
            <a:r>
              <a:rPr lang="de-DE" dirty="0">
                <a:solidFill>
                  <a:srgbClr val="025249"/>
                </a:solidFill>
              </a:rPr>
              <a:t> GraphQL?  Basics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motivation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GraphQL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Java </a:t>
            </a:r>
            <a:r>
              <a:rPr lang="de-DE" dirty="0" err="1">
                <a:solidFill>
                  <a:srgbClr val="025249"/>
                </a:solidFill>
              </a:rPr>
              <a:t>Applications</a:t>
            </a:r>
            <a:endParaRPr lang="de-DE" dirty="0">
              <a:solidFill>
                <a:srgbClr val="025249"/>
              </a:solidFill>
            </a:endParaRP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Implementing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your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own</a:t>
            </a:r>
            <a:r>
              <a:rPr lang="de-DE" b="0" dirty="0">
                <a:solidFill>
                  <a:srgbClr val="025249"/>
                </a:solidFill>
              </a:rPr>
              <a:t> API</a:t>
            </a: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Optimizations</a:t>
            </a:r>
            <a:endParaRPr lang="de-DE" b="0" dirty="0">
              <a:solidFill>
                <a:srgbClr val="025249"/>
              </a:solidFill>
            </a:endParaRP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Outlook: different </a:t>
            </a:r>
            <a:r>
              <a:rPr lang="de-DE" b="0" dirty="0" err="1">
                <a:solidFill>
                  <a:srgbClr val="025249"/>
                </a:solidFill>
              </a:rPr>
              <a:t>frameworks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for</a:t>
            </a:r>
            <a:r>
              <a:rPr lang="de-DE" b="0" dirty="0">
                <a:solidFill>
                  <a:srgbClr val="025249"/>
                </a:solidFill>
              </a:rPr>
              <a:t> 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Q&amp;A,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At </a:t>
            </a:r>
            <a:r>
              <a:rPr lang="de-DE" dirty="0" err="1">
                <a:solidFill>
                  <a:srgbClr val="025249"/>
                </a:solidFill>
              </a:rPr>
              <a:t>any</a:t>
            </a:r>
            <a:r>
              <a:rPr lang="de-DE" dirty="0">
                <a:solidFill>
                  <a:srgbClr val="025249"/>
                </a:solidFill>
              </a:rPr>
              <a:t> time: </a:t>
            </a:r>
            <a:r>
              <a:rPr lang="de-DE" i="1" dirty="0" err="1">
                <a:solidFill>
                  <a:srgbClr val="025249"/>
                </a:solidFill>
              </a:rPr>
              <a:t>your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questions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r>
              <a:rPr lang="de-DE" dirty="0">
                <a:solidFill>
                  <a:srgbClr val="025249"/>
                </a:solidFill>
              </a:rPr>
              <a:t>!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 err="1">
                <a:solidFill>
                  <a:srgbClr val="025249"/>
                </a:solidFill>
              </a:rPr>
              <a:t>Please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don't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hesitate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to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participate</a:t>
            </a:r>
            <a:r>
              <a:rPr lang="de-DE" dirty="0">
                <a:solidFill>
                  <a:srgbClr val="025249"/>
                </a:solidFill>
              </a:rPr>
              <a:t> via </a:t>
            </a:r>
            <a:r>
              <a:rPr lang="de-DE" dirty="0" err="1">
                <a:solidFill>
                  <a:srgbClr val="025249"/>
                </a:solidFill>
              </a:rPr>
              <a:t>chat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or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audio</a:t>
            </a:r>
            <a:r>
              <a:rPr lang="de-DE" dirty="0">
                <a:solidFill>
                  <a:srgbClr val="02524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Normaly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POST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enormous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still HTTP 200 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7219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extensions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proprietary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debugging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0709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running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Familiarise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machine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I'll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copy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URL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to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chat</a:t>
            </a:r>
            <a:endParaRPr lang="de-DE" sz="2400" b="1" i="1" dirty="0">
              <a:solidFill>
                <a:srgbClr val="9E60B8"/>
              </a:solidFill>
              <a:latin typeface="Source Sans Pro Semibold" panose="020B0503030403020204" pitchFamily="34" charset="0"/>
              <a:ea typeface="Source Code Pro Medium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Explore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management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 a Query,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Pick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zoom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🙋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Pure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independent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feels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uncommon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Today...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95634"/>
            <a:ext cx="9499600" cy="552382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9.00 – 10.30 Workshop Part 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10.30 – 11.00 Coffee Break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11.00 – 12.30 Workshop Part 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12.30 – 13.30 Lunch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13.30 – 15.00 Workshop Part III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15.00 – 15.30 Coffee Break</a:t>
            </a:r>
          </a:p>
          <a:p>
            <a:pPr marL="0" indent="0" algn="ctr">
              <a:buNone/>
            </a:pPr>
            <a:endParaRPr lang="de-DE" b="0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15.30 –  17.00 Workshop Part IV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08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GraphQL, not Spring/JEE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requirements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comparable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Controller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Spring/JEE)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further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Servlets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Workshop,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https://www.graphql-java-kickstart.com/servlet/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3: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Wildfly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479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4: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 (!)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Popular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?) Gateway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GraphQL APIs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875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63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DI,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relation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various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projects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integrating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/ Spring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24020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GraphQL API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describes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Responses)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Scalar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</a:t>
            </a:r>
            <a:endParaRPr lang="de-DE" sz="1600" b="1" u="sng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Serialized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, but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never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get's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interpreted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somehow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7" y="2187709"/>
            <a:ext cx="6708888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Basics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and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their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similiar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complex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Field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arguments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589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"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anylonger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Usage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clients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tracked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analyzed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947405" y="5428299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422018" y="5102919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060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Documentation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(like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Javadoc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#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blockwise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""",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formatting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split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across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together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step-by-step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447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Setup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Workspace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-date: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https://github.com/nilshartmann/graphql-java-workshop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otherwise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pull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latest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</a:rPr>
            </a:br>
            <a:br>
              <a:rPr lang="de-DE" sz="20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pull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Zoom 🙋</a:t>
            </a:r>
          </a:p>
        </p:txBody>
      </p:sp>
    </p:spTree>
    <p:extLst>
      <p:ext uri="{BB962C8B-B14F-4D97-AF65-F5344CB8AC3E}">
        <p14:creationId xmlns:p14="http://schemas.microsoft.com/office/powerpoint/2010/main" val="10761753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240956" y="3657822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Solutions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excercices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015096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 Service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232398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Project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6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539006" y="3845566"/>
            <a:ext cx="701950" cy="10302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665045" y="3845566"/>
            <a:ext cx="575911" cy="385943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202840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578047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874416" y="3617174"/>
            <a:ext cx="1366540" cy="2283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1: Start User Service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5095993" y="4267887"/>
            <a:ext cx="4953000" cy="24437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/Shell/Command Line 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 User Service API: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http://localhost:5010/users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Service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853734" y="4473019"/>
            <a:ext cx="2242259" cy="731666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5055550"/>
            <a:ext cx="159927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9040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0253B033-8F67-5141-8BE6-9F7FA5A80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262177"/>
            <a:ext cx="4554985" cy="3408046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8156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2: Open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878A485-14CD-E544-81DE-1FD7DC47EFC7}"/>
              </a:ext>
            </a:extLst>
          </p:cNvPr>
          <p:cNvSpPr/>
          <p:nvPr/>
        </p:nvSpPr>
        <p:spPr>
          <a:xfrm>
            <a:off x="4874463" y="3367626"/>
            <a:ext cx="5113235" cy="3034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IDE: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nh.graphql.projectmgmt.ProjectMgmtApplication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http://localhost:5000/graphiql.html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🙋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8A9BE815-FE68-6E4E-9278-883C342395C6}"/>
              </a:ext>
            </a:extLst>
          </p:cNvPr>
          <p:cNvCxnSpPr>
            <a:cxnSpLocks/>
          </p:cNvCxnSpPr>
          <p:nvPr/>
        </p:nvCxnSpPr>
        <p:spPr>
          <a:xfrm flipH="1">
            <a:off x="2300140" y="3577472"/>
            <a:ext cx="2574323" cy="975674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689AF671-9487-DF41-A610-BB59B4944286}"/>
              </a:ext>
            </a:extLst>
          </p:cNvPr>
          <p:cNvSpPr/>
          <p:nvPr/>
        </p:nvSpPr>
        <p:spPr>
          <a:xfrm>
            <a:off x="1254453" y="4419241"/>
            <a:ext cx="1045687" cy="261167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0019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91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Plugins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IDE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GraphQL"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Anyone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aware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Extension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 "Apollo GraphQL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Define</a:t>
            </a:r>
            <a:r>
              <a:rPr lang="de-DE" dirty="0">
                <a:solidFill>
                  <a:srgbClr val="D4EBE9"/>
                </a:solidFill>
              </a:rPr>
              <a:t> API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709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Excercise</a:t>
            </a: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Complete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src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main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resources</a:t>
            </a:r>
            <a:r>
              <a:rPr lang="de-DE" sz="20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projectmgmt.graphqls</a:t>
            </a:r>
            <a:endParaRPr lang="de-DE" sz="20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TODOs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further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information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After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saving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inspect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hlinkClick r:id="rId2"/>
              </a:rPr>
              <a:t>http://localhost:5000/graphiql.html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Docs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tab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side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Running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work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yet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When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you're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finished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raise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🙋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</a:rPr>
            </a:b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questions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don't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hesitate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ask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find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solution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/01_schema_complete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0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9513930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Java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Lambda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9417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Try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Try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Lambda-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use-cases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&lt;T&gt; T </a:t>
            </a:r>
            <a:r>
              <a:rPr lang="en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3CA57E-ADAB-234E-B8E7-957509C39568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Arguments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Map-Instances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SQL,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complete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sorting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does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not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replace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backend!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setup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configuration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tricky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366210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Services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pass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Services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70920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14762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Return Values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primitive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Objects, Lists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051994" y="4395786"/>
            <a:ext cx="785400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051996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051994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Fields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A14D6AD-AFCF-B74D-943A-CDFAECBD4C16}"/>
              </a:ext>
            </a:extLst>
          </p:cNvPr>
          <p:cNvSpPr txBox="1"/>
          <p:nvPr/>
        </p:nvSpPr>
        <p:spPr>
          <a:xfrm>
            <a:off x="2762054" y="2465109"/>
            <a:ext cx="49707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todo</a:t>
            </a:r>
            <a:r>
              <a:rPr lang="de-DE" dirty="0">
                <a:solidFill>
                  <a:srgbClr val="FF0000"/>
                </a:solidFill>
              </a:rPr>
              <a:t>: Ausführen von </a:t>
            </a:r>
            <a:r>
              <a:rPr lang="de-DE" dirty="0" err="1">
                <a:solidFill>
                  <a:srgbClr val="FF0000"/>
                </a:solidFill>
              </a:rPr>
              <a:t>Queries</a:t>
            </a:r>
            <a:r>
              <a:rPr lang="de-DE" dirty="0">
                <a:solidFill>
                  <a:srgbClr val="FF0000"/>
                </a:solidFill>
              </a:rPr>
              <a:t> hinter die Übung</a:t>
            </a:r>
          </a:p>
          <a:p>
            <a:r>
              <a:rPr lang="de-DE" dirty="0">
                <a:solidFill>
                  <a:srgbClr val="FF0000"/>
                </a:solidFill>
              </a:rPr>
              <a:t>und als "Ausblick" markieren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ggf. Übung (Unit-Test zum Ausführen einer Query?)</a:t>
            </a:r>
          </a:p>
          <a:p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703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10140</Words>
  <Application>Microsoft Macintosh PowerPoint</Application>
  <PresentationFormat>A4-Papier (210 x 297 mm)</PresentationFormat>
  <Paragraphs>2091</Paragraphs>
  <Slides>160</Slides>
  <Notes>55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160</vt:i4>
      </vt:variant>
    </vt:vector>
  </HeadingPairs>
  <TitlesOfParts>
    <vt:vector size="17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Conference Online | April, 12 2021 | @nilshartmann</vt:lpstr>
      <vt:lpstr>https://nilshartmann.net</vt:lpstr>
      <vt:lpstr>PowerPoint-Präsentation</vt:lpstr>
      <vt:lpstr>Agenda</vt:lpstr>
      <vt:lpstr>Today...</vt:lpstr>
      <vt:lpstr>Part 1</vt:lpstr>
      <vt:lpstr>PowerPoint-Präsentation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http://localhost:5080</vt:lpstr>
      <vt:lpstr>http://localhost:5000</vt:lpstr>
      <vt:lpstr>Beispiel: Intellij IDEA</vt:lpstr>
      <vt:lpstr>PowerPoint-Präsentation</vt:lpstr>
      <vt:lpstr>Example application</vt:lpstr>
      <vt:lpstr>REST API</vt:lpstr>
      <vt:lpstr>REST</vt:lpstr>
      <vt:lpstr>REST</vt:lpstr>
      <vt:lpstr>Abfragen mit GraphQL</vt:lpstr>
      <vt:lpstr>Teil 1: Abfragen und Schema</vt:lpstr>
      <vt:lpstr>GraphQL</vt:lpstr>
      <vt:lpstr>GraphQL Einsatzszenarien</vt:lpstr>
      <vt:lpstr>Einsatzszenarien</vt:lpstr>
      <vt:lpstr>Graphql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Executing Queries</vt:lpstr>
      <vt:lpstr>Executing Queries</vt:lpstr>
      <vt:lpstr>Executing Queries</vt:lpstr>
      <vt:lpstr>Executing Queries</vt:lpstr>
      <vt:lpstr>Exercise: running Queries</vt:lpstr>
      <vt:lpstr>PowerPoint-Präsentation</vt:lpstr>
      <vt:lpstr>Runtime (AKA: Your application)</vt:lpstr>
      <vt:lpstr>GraphQL For Java applications</vt:lpstr>
      <vt:lpstr>GraphQL For Java applications</vt:lpstr>
      <vt:lpstr>GraphQL For Java applications</vt:lpstr>
      <vt:lpstr>GraphQL For Java applications</vt:lpstr>
      <vt:lpstr>GraphQL-java</vt:lpstr>
      <vt:lpstr>GraphQL Server with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Evolution</vt:lpstr>
      <vt:lpstr>Schema Evolution</vt:lpstr>
      <vt:lpstr>GraphQL for Java applications</vt:lpstr>
      <vt:lpstr>GraphQL for Java Applications</vt:lpstr>
      <vt:lpstr>GraphQL for Java Applications</vt:lpstr>
      <vt:lpstr>Excercise - Preparation</vt:lpstr>
      <vt:lpstr>Excercise - Preparation</vt:lpstr>
      <vt:lpstr>Excercise - Preparation</vt:lpstr>
      <vt:lpstr>Excercise - Preparation</vt:lpstr>
      <vt:lpstr>Excercise - Preparation</vt:lpstr>
      <vt:lpstr>Excercise: Define API Schema</vt:lpstr>
      <vt:lpstr>Excercise: Define API Schema</vt:lpstr>
      <vt:lpstr>Resolving your query: Data Fetchers 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Runtime Wiring</vt:lpstr>
      <vt:lpstr>GraphQL for Java applications</vt:lpstr>
      <vt:lpstr>Übung: DataFetcher implementieren</vt:lpstr>
      <vt:lpstr>Übung: Resolver implementieren</vt:lpstr>
      <vt:lpstr>More on Graphql-Java</vt:lpstr>
      <vt:lpstr>Object GraphS</vt:lpstr>
      <vt:lpstr>Object GraphS</vt:lpstr>
      <vt:lpstr>Object GraphS</vt:lpstr>
      <vt:lpstr>Object GraphS</vt:lpstr>
      <vt:lpstr>Object GraphS</vt:lpstr>
      <vt:lpstr>Object GraphS</vt:lpstr>
      <vt:lpstr>Object GraphS</vt:lpstr>
      <vt:lpstr>Background: Running Queries</vt:lpstr>
      <vt:lpstr>Background: Running Queries</vt:lpstr>
      <vt:lpstr>Background: Running Queries</vt:lpstr>
      <vt:lpstr>Background: exposing your API</vt:lpstr>
      <vt:lpstr>Background: exposing your API</vt:lpstr>
      <vt:lpstr>Übung 2: DataFetcher implementieren</vt:lpstr>
      <vt:lpstr>Übung 2: Resolver implementieren</vt:lpstr>
      <vt:lpstr>Runtime optimizations</vt:lpstr>
      <vt:lpstr>Runtime</vt:lpstr>
      <vt:lpstr>Runtime</vt:lpstr>
      <vt:lpstr>Runtime</vt:lpstr>
      <vt:lpstr>Runtime</vt:lpstr>
      <vt:lpstr>Laufzeitverhalten</vt:lpstr>
      <vt:lpstr>Laufzeitverhalten</vt:lpstr>
      <vt:lpstr>Runtime</vt:lpstr>
      <vt:lpstr>Runtime</vt:lpstr>
      <vt:lpstr>Laufzeitverhalten</vt:lpstr>
      <vt:lpstr>DataLoader</vt:lpstr>
      <vt:lpstr>DataLoader</vt:lpstr>
      <vt:lpstr>Runtime</vt:lpstr>
      <vt:lpstr>DataLoader</vt:lpstr>
      <vt:lpstr>DataLoader</vt:lpstr>
      <vt:lpstr>DataLoader</vt:lpstr>
      <vt:lpstr>DataLoader</vt:lpstr>
      <vt:lpstr>DataLoader</vt:lpstr>
      <vt:lpstr>DataLoader</vt:lpstr>
      <vt:lpstr>DataLoader</vt:lpstr>
      <vt:lpstr>Excercise: Optimizing remote calls</vt:lpstr>
      <vt:lpstr>Excercise: Optimizing remote calls</vt:lpstr>
      <vt:lpstr>Database access</vt:lpstr>
      <vt:lpstr>Database access</vt:lpstr>
      <vt:lpstr>Database access</vt:lpstr>
      <vt:lpstr>Database access</vt:lpstr>
      <vt:lpstr>Database access</vt:lpstr>
      <vt:lpstr>Database access</vt:lpstr>
      <vt:lpstr>Selection Set</vt:lpstr>
      <vt:lpstr>Database access</vt:lpstr>
      <vt:lpstr>Database access</vt:lpstr>
      <vt:lpstr>Summary</vt:lpstr>
      <vt:lpstr>Outlook: Further GraphQL Java Frameworks</vt:lpstr>
      <vt:lpstr>GraphQL-java-tools</vt:lpstr>
      <vt:lpstr>graphql-java-tools</vt:lpstr>
      <vt:lpstr>graphql-java-tools</vt:lpstr>
      <vt:lpstr>graphql-java-tools</vt:lpstr>
      <vt:lpstr>graphql-java-tools</vt:lpstr>
      <vt:lpstr>graphql-java-tools for Spring Boot</vt:lpstr>
      <vt:lpstr>graphql-java-tools for Spring Boot</vt:lpstr>
      <vt:lpstr>OUtlook</vt:lpstr>
      <vt:lpstr>Schema Design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1104</cp:revision>
  <cp:lastPrinted>2019-09-03T13:49:24Z</cp:lastPrinted>
  <dcterms:created xsi:type="dcterms:W3CDTF">2016-03-28T15:59:53Z</dcterms:created>
  <dcterms:modified xsi:type="dcterms:W3CDTF">2021-04-10T20:06:54Z</dcterms:modified>
</cp:coreProperties>
</file>